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256" r:id="rId3"/>
    <p:sldId id="491" r:id="rId4"/>
    <p:sldId id="492" r:id="rId5"/>
    <p:sldId id="493" r:id="rId6"/>
    <p:sldId id="495" r:id="rId7"/>
    <p:sldId id="496" r:id="rId8"/>
    <p:sldId id="497" r:id="rId9"/>
    <p:sldId id="498" r:id="rId10"/>
    <p:sldId id="499" r:id="rId11"/>
    <p:sldId id="257" r:id="rId12"/>
    <p:sldId id="386" r:id="rId13"/>
    <p:sldId id="287" r:id="rId14"/>
    <p:sldId id="284" r:id="rId15"/>
    <p:sldId id="265" r:id="rId16"/>
    <p:sldId id="290" r:id="rId17"/>
    <p:sldId id="306" r:id="rId18"/>
    <p:sldId id="522" r:id="rId19"/>
    <p:sldId id="523" r:id="rId20"/>
    <p:sldId id="524" r:id="rId21"/>
    <p:sldId id="525" r:id="rId22"/>
    <p:sldId id="526" r:id="rId23"/>
    <p:sldId id="527" r:id="rId24"/>
    <p:sldId id="528" r:id="rId25"/>
    <p:sldId id="404" r:id="rId26"/>
    <p:sldId id="407" r:id="rId27"/>
    <p:sldId id="409" r:id="rId28"/>
    <p:sldId id="272" r:id="rId29"/>
    <p:sldId id="413" r:id="rId30"/>
    <p:sldId id="414" r:id="rId31"/>
    <p:sldId id="415" r:id="rId32"/>
    <p:sldId id="416" r:id="rId33"/>
    <p:sldId id="471" r:id="rId34"/>
    <p:sldId id="475" r:id="rId35"/>
    <p:sldId id="322" r:id="rId36"/>
    <p:sldId id="323" r:id="rId37"/>
    <p:sldId id="344" r:id="rId38"/>
    <p:sldId id="502" r:id="rId39"/>
    <p:sldId id="503" r:id="rId40"/>
    <p:sldId id="504" r:id="rId41"/>
    <p:sldId id="505" r:id="rId42"/>
    <p:sldId id="506" r:id="rId43"/>
    <p:sldId id="507" r:id="rId44"/>
    <p:sldId id="508" r:id="rId45"/>
    <p:sldId id="509" r:id="rId46"/>
    <p:sldId id="510" r:id="rId47"/>
    <p:sldId id="512" r:id="rId48"/>
    <p:sldId id="511" r:id="rId49"/>
    <p:sldId id="513" r:id="rId50"/>
    <p:sldId id="514" r:id="rId51"/>
    <p:sldId id="515" r:id="rId52"/>
    <p:sldId id="516" r:id="rId53"/>
    <p:sldId id="517" r:id="rId54"/>
    <p:sldId id="518" r:id="rId55"/>
    <p:sldId id="519" r:id="rId56"/>
    <p:sldId id="520" r:id="rId57"/>
    <p:sldId id="529" r:id="rId58"/>
    <p:sldId id="530" r:id="rId59"/>
    <p:sldId id="532" r:id="rId60"/>
    <p:sldId id="533" r:id="rId61"/>
    <p:sldId id="534" r:id="rId62"/>
    <p:sldId id="535" r:id="rId63"/>
    <p:sldId id="531" r:id="rId64"/>
    <p:sldId id="521" r:id="rId6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C1"/>
    <a:srgbClr val="FFE593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6" autoAdjust="0"/>
    <p:restoredTop sz="94660"/>
  </p:normalViewPr>
  <p:slideViewPr>
    <p:cSldViewPr>
      <p:cViewPr varScale="1">
        <p:scale>
          <a:sx n="84" d="100"/>
          <a:sy n="84" d="100"/>
        </p:scale>
        <p:origin x="144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6AF58-9371-4D93-92B6-625F1F6D1C9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51CED38-587B-4962-92F6-7B413771D583}">
      <dgm:prSet/>
      <dgm:spPr/>
      <dgm:t>
        <a:bodyPr/>
        <a:lstStyle/>
        <a:p>
          <a:pPr rtl="0"/>
          <a:r>
            <a:rPr lang="tr-TR" b="1" dirty="0" smtClean="0"/>
            <a:t>OKULUMUZUN ESKİ HALİ</a:t>
          </a:r>
          <a:endParaRPr lang="tr-TR" dirty="0"/>
        </a:p>
      </dgm:t>
    </dgm:pt>
    <dgm:pt modelId="{04D62B08-7EE0-40A1-8C0A-2319D3B81552}" type="parTrans" cxnId="{78F5399C-7FB9-40C6-BA5B-F1470D11F76F}">
      <dgm:prSet/>
      <dgm:spPr/>
      <dgm:t>
        <a:bodyPr/>
        <a:lstStyle/>
        <a:p>
          <a:endParaRPr lang="tr-TR"/>
        </a:p>
      </dgm:t>
    </dgm:pt>
    <dgm:pt modelId="{CF336A25-171E-4645-8471-056B90DC51BF}" type="sibTrans" cxnId="{78F5399C-7FB9-40C6-BA5B-F1470D11F76F}">
      <dgm:prSet/>
      <dgm:spPr/>
      <dgm:t>
        <a:bodyPr/>
        <a:lstStyle/>
        <a:p>
          <a:endParaRPr lang="tr-TR"/>
        </a:p>
      </dgm:t>
    </dgm:pt>
    <dgm:pt modelId="{F730CC28-DA1E-4A49-8805-350318D1A236}" type="pres">
      <dgm:prSet presAssocID="{2306AF58-9371-4D93-92B6-625F1F6D1C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4DD85BF-F754-467E-8846-0B5E71A43578}" type="pres">
      <dgm:prSet presAssocID="{451CED38-587B-4962-92F6-7B413771D58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8F5399C-7FB9-40C6-BA5B-F1470D11F76F}" srcId="{2306AF58-9371-4D93-92B6-625F1F6D1C99}" destId="{451CED38-587B-4962-92F6-7B413771D583}" srcOrd="0" destOrd="0" parTransId="{04D62B08-7EE0-40A1-8C0A-2319D3B81552}" sibTransId="{CF336A25-171E-4645-8471-056B90DC51BF}"/>
    <dgm:cxn modelId="{2C02D20F-75B2-4103-B270-0C5EB964CDA1}" type="presOf" srcId="{451CED38-587B-4962-92F6-7B413771D583}" destId="{34DD85BF-F754-467E-8846-0B5E71A43578}" srcOrd="0" destOrd="0" presId="urn:microsoft.com/office/officeart/2005/8/layout/process1"/>
    <dgm:cxn modelId="{E6AF40B6-9490-4974-85B9-A46EABD3C058}" type="presOf" srcId="{2306AF58-9371-4D93-92B6-625F1F6D1C99}" destId="{F730CC28-DA1E-4A49-8805-350318D1A236}" srcOrd="0" destOrd="0" presId="urn:microsoft.com/office/officeart/2005/8/layout/process1"/>
    <dgm:cxn modelId="{6F6FEB54-669E-416A-9B91-F699E09CC8F6}" type="presParOf" srcId="{F730CC28-DA1E-4A49-8805-350318D1A236}" destId="{34DD85BF-F754-467E-8846-0B5E71A4357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D468F6-F10B-464A-A2CB-E20433E8770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7157E74-43D7-41A2-BC09-4E9A1F122FDF}">
      <dgm:prSet custT="1"/>
      <dgm:spPr/>
      <dgm:t>
        <a:bodyPr/>
        <a:lstStyle/>
        <a:p>
          <a:pPr rtl="0"/>
          <a:r>
            <a:rPr lang="tr-TR" sz="2400" dirty="0" smtClean="0">
              <a:solidFill>
                <a:srgbClr val="FF0000"/>
              </a:solidFill>
            </a:rPr>
            <a:t>BİLSEM GEZİMİZ</a:t>
          </a:r>
          <a:endParaRPr lang="tr-TR" sz="2400" dirty="0">
            <a:solidFill>
              <a:srgbClr val="FF0000"/>
            </a:solidFill>
          </a:endParaRPr>
        </a:p>
      </dgm:t>
    </dgm:pt>
    <dgm:pt modelId="{00808C41-4FDC-4AA5-AE10-826FDA20A576}" type="parTrans" cxnId="{AD3F3642-4574-4C8C-B233-E89668D99C01}">
      <dgm:prSet/>
      <dgm:spPr/>
      <dgm:t>
        <a:bodyPr/>
        <a:lstStyle/>
        <a:p>
          <a:endParaRPr lang="tr-TR"/>
        </a:p>
      </dgm:t>
    </dgm:pt>
    <dgm:pt modelId="{02960EEC-6C89-497F-84D7-D495822C7BFA}" type="sibTrans" cxnId="{AD3F3642-4574-4C8C-B233-E89668D99C01}">
      <dgm:prSet/>
      <dgm:spPr/>
      <dgm:t>
        <a:bodyPr/>
        <a:lstStyle/>
        <a:p>
          <a:endParaRPr lang="tr-TR"/>
        </a:p>
      </dgm:t>
    </dgm:pt>
    <dgm:pt modelId="{2FBC0942-E7B9-47DE-BD96-A28117D6268C}" type="pres">
      <dgm:prSet presAssocID="{42D468F6-F10B-464A-A2CB-E20433E877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F04076A-4F51-4EB5-AD65-386E27D58C67}" type="pres">
      <dgm:prSet presAssocID="{67157E74-43D7-41A2-BC09-4E9A1F122FDF}" presName="node" presStyleLbl="node1" presStyleIdx="0" presStyleCnt="1" custLinFactNeighborX="9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D3F3642-4574-4C8C-B233-E89668D99C01}" srcId="{42D468F6-F10B-464A-A2CB-E20433E87706}" destId="{67157E74-43D7-41A2-BC09-4E9A1F122FDF}" srcOrd="0" destOrd="0" parTransId="{00808C41-4FDC-4AA5-AE10-826FDA20A576}" sibTransId="{02960EEC-6C89-497F-84D7-D495822C7BFA}"/>
    <dgm:cxn modelId="{BB83970B-253F-4D14-B924-3CE8C4E2F56A}" type="presOf" srcId="{42D468F6-F10B-464A-A2CB-E20433E87706}" destId="{2FBC0942-E7B9-47DE-BD96-A28117D6268C}" srcOrd="0" destOrd="0" presId="urn:microsoft.com/office/officeart/2005/8/layout/process1"/>
    <dgm:cxn modelId="{D6F72DCC-0D88-42C4-8134-0E10D64DF57C}" type="presOf" srcId="{67157E74-43D7-41A2-BC09-4E9A1F122FDF}" destId="{8F04076A-4F51-4EB5-AD65-386E27D58C67}" srcOrd="0" destOrd="0" presId="urn:microsoft.com/office/officeart/2005/8/layout/process1"/>
    <dgm:cxn modelId="{9D05D24B-E86F-49CB-8E8F-638A52B0B229}" type="presParOf" srcId="{2FBC0942-E7B9-47DE-BD96-A28117D6268C}" destId="{8F04076A-4F51-4EB5-AD65-386E27D58C6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171270-B28A-4806-850E-ED6730530AD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1E79059E-9C08-4C9C-87C5-01B06052CB80}">
      <dgm:prSet custT="1"/>
      <dgm:spPr/>
      <dgm:t>
        <a:bodyPr/>
        <a:lstStyle/>
        <a:p>
          <a:pPr rtl="0"/>
          <a:r>
            <a:rPr lang="tr-TR" sz="2400" b="1" smtClean="0">
              <a:solidFill>
                <a:srgbClr val="FF0000"/>
              </a:solidFill>
            </a:rPr>
            <a:t>19 MAYIS ÜNİVERSİTESİ’NE GEZİ</a:t>
          </a:r>
          <a:endParaRPr lang="tr-TR" sz="2400" b="1">
            <a:solidFill>
              <a:srgbClr val="FF0000"/>
            </a:solidFill>
          </a:endParaRPr>
        </a:p>
      </dgm:t>
    </dgm:pt>
    <dgm:pt modelId="{3512C371-8A2E-4ED4-9348-C5640980DA18}" type="parTrans" cxnId="{161BF664-1E25-41DB-A599-48C6BED6D769}">
      <dgm:prSet/>
      <dgm:spPr/>
      <dgm:t>
        <a:bodyPr/>
        <a:lstStyle/>
        <a:p>
          <a:endParaRPr lang="tr-TR"/>
        </a:p>
      </dgm:t>
    </dgm:pt>
    <dgm:pt modelId="{02C11F63-9F14-42FB-89E7-0FDB4B9C553D}" type="sibTrans" cxnId="{161BF664-1E25-41DB-A599-48C6BED6D769}">
      <dgm:prSet/>
      <dgm:spPr/>
      <dgm:t>
        <a:bodyPr/>
        <a:lstStyle/>
        <a:p>
          <a:endParaRPr lang="tr-TR"/>
        </a:p>
      </dgm:t>
    </dgm:pt>
    <dgm:pt modelId="{B91E2179-9BAD-40BB-8681-9CDA2287003B}" type="pres">
      <dgm:prSet presAssocID="{87171270-B28A-4806-850E-ED6730530A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9CF64A4-F119-4AF9-B55E-6D60793A8CEF}" type="pres">
      <dgm:prSet presAssocID="{1E79059E-9C08-4C9C-87C5-01B06052CB8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C4B1190-C90F-4338-8C0C-C7A0D504A65A}" type="presOf" srcId="{87171270-B28A-4806-850E-ED6730530AD6}" destId="{B91E2179-9BAD-40BB-8681-9CDA2287003B}" srcOrd="0" destOrd="0" presId="urn:microsoft.com/office/officeart/2005/8/layout/process1"/>
    <dgm:cxn modelId="{2D97A786-2248-4860-9F49-FD6FA42F8C51}" type="presOf" srcId="{1E79059E-9C08-4C9C-87C5-01B06052CB80}" destId="{09CF64A4-F119-4AF9-B55E-6D60793A8CEF}" srcOrd="0" destOrd="0" presId="urn:microsoft.com/office/officeart/2005/8/layout/process1"/>
    <dgm:cxn modelId="{161BF664-1E25-41DB-A599-48C6BED6D769}" srcId="{87171270-B28A-4806-850E-ED6730530AD6}" destId="{1E79059E-9C08-4C9C-87C5-01B06052CB80}" srcOrd="0" destOrd="0" parTransId="{3512C371-8A2E-4ED4-9348-C5640980DA18}" sibTransId="{02C11F63-9F14-42FB-89E7-0FDB4B9C553D}"/>
    <dgm:cxn modelId="{5F216393-A85F-41A9-B9AF-0C1AFFCF4849}" type="presParOf" srcId="{B91E2179-9BAD-40BB-8681-9CDA2287003B}" destId="{09CF64A4-F119-4AF9-B55E-6D60793A8CE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8EC585-442C-4D87-9FF7-7E027617339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004CDE4-9B6C-4F77-9B25-1E113395B33D}">
      <dgm:prSet custT="1"/>
      <dgm:spPr/>
      <dgm:t>
        <a:bodyPr/>
        <a:lstStyle/>
        <a:p>
          <a:pPr rtl="0"/>
          <a:r>
            <a:rPr lang="tr-TR" sz="2400" b="1" dirty="0" smtClean="0">
              <a:solidFill>
                <a:srgbClr val="FF0000"/>
              </a:solidFill>
            </a:rPr>
            <a:t>Anaokuluna Ziyaret</a:t>
          </a:r>
          <a:endParaRPr lang="tr-TR" sz="2400" b="1" dirty="0">
            <a:solidFill>
              <a:srgbClr val="FF0000"/>
            </a:solidFill>
          </a:endParaRPr>
        </a:p>
      </dgm:t>
    </dgm:pt>
    <dgm:pt modelId="{C16DDADF-5CED-4824-AC98-9AB224133587}" type="parTrans" cxnId="{17061C3B-F7B3-41E5-9900-4EA46EB58030}">
      <dgm:prSet/>
      <dgm:spPr/>
      <dgm:t>
        <a:bodyPr/>
        <a:lstStyle/>
        <a:p>
          <a:endParaRPr lang="tr-TR"/>
        </a:p>
      </dgm:t>
    </dgm:pt>
    <dgm:pt modelId="{F46FF679-DA7C-43D7-ADB0-B4CB902FE6D0}" type="sibTrans" cxnId="{17061C3B-F7B3-41E5-9900-4EA46EB58030}">
      <dgm:prSet/>
      <dgm:spPr/>
      <dgm:t>
        <a:bodyPr/>
        <a:lstStyle/>
        <a:p>
          <a:endParaRPr lang="tr-TR"/>
        </a:p>
      </dgm:t>
    </dgm:pt>
    <dgm:pt modelId="{02421850-6251-43FD-8C7A-60F3AD510804}" type="pres">
      <dgm:prSet presAssocID="{E78EC585-442C-4D87-9FF7-7E02761733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EC42136-0B80-493B-A064-FB44BA5FB212}" type="pres">
      <dgm:prSet presAssocID="{D004CDE4-9B6C-4F77-9B25-1E113395B33D}" presName="node" presStyleLbl="node1" presStyleIdx="0" presStyleCnt="1" custLinFactNeighborX="953" custLinFactNeighborY="-140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0A3722A-6D33-49A3-AC3A-7F692405A27F}" type="presOf" srcId="{D004CDE4-9B6C-4F77-9B25-1E113395B33D}" destId="{7EC42136-0B80-493B-A064-FB44BA5FB212}" srcOrd="0" destOrd="0" presId="urn:microsoft.com/office/officeart/2005/8/layout/process1"/>
    <dgm:cxn modelId="{69FCAB56-16F0-4614-BCB7-5A0E759B698B}" type="presOf" srcId="{E78EC585-442C-4D87-9FF7-7E0276173399}" destId="{02421850-6251-43FD-8C7A-60F3AD510804}" srcOrd="0" destOrd="0" presId="urn:microsoft.com/office/officeart/2005/8/layout/process1"/>
    <dgm:cxn modelId="{17061C3B-F7B3-41E5-9900-4EA46EB58030}" srcId="{E78EC585-442C-4D87-9FF7-7E0276173399}" destId="{D004CDE4-9B6C-4F77-9B25-1E113395B33D}" srcOrd="0" destOrd="0" parTransId="{C16DDADF-5CED-4824-AC98-9AB224133587}" sibTransId="{F46FF679-DA7C-43D7-ADB0-B4CB902FE6D0}"/>
    <dgm:cxn modelId="{C32B42EE-F149-4BF9-B0AE-16A160B60B4A}" type="presParOf" srcId="{02421850-6251-43FD-8C7A-60F3AD510804}" destId="{7EC42136-0B80-493B-A064-FB44BA5FB21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02B0B-2624-4B0E-AD29-B35D62C8CFA1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D060D-B9F4-4324-A153-E90A76BD37E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270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3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9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85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1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8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9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9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3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92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7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33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5D5C-6CCC-4EB7-BA23-7824F924160C}" type="datetimeFigureOut">
              <a:rPr lang="tr-TR" smtClean="0"/>
              <a:pPr/>
              <a:t>14.5.2020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C2734-1293-4A2B-B9F6-0C8C5DD478D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48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5D5C-6CCC-4EB7-BA23-7824F924160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14.5.2020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C2734-1293-4A2B-B9F6-0C8C5DD478D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3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goekaihl.meb.k12.tr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21804" y="4797152"/>
            <a:ext cx="7772400" cy="1470025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OSMAN ERKAN KIZ ANADOLU İMAM HATİP LİSESİ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9269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2375780016"/>
              </p:ext>
            </p:extLst>
          </p:nvPr>
        </p:nvGraphicFramePr>
        <p:xfrm>
          <a:off x="457200" y="274638"/>
          <a:ext cx="8229600" cy="49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1" name="Picture 1" descr="C:\Users\ihl.ihl-Bilgisayar\Desktop\okul tanıtımı\okul foto\IMG_8479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836712"/>
            <a:ext cx="8323232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04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4035" name="Picture 3" descr="C:\Users\ihl.ihl-Bilgisayar\Desktop\okul tanıtımı\okul foto\IMG_8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68133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F:\okul\IMG_3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5" name="Picture 1" descr="C:\Users\ihl.ihl-Bilgisayar\Desktop\okul tanıtımı\okul foto\IMG_8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31224" cy="86895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KONFERANS SALONU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980728"/>
            <a:ext cx="8715436" cy="484030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         350 Kişilik büyük bir konferans salonuna sahip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Picture 3" descr="H:\RENK\okay tiryakioğlu\10644810_610943092375214_583997903592249589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3" y="1484784"/>
            <a:ext cx="6858015" cy="48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F:\okul\giriş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48"/>
            <a:ext cx="9036496" cy="68580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F:\okul\koridor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lvl="0"/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>
                <a:solidFill>
                  <a:schemeClr val="bg1"/>
                </a:solidFill>
              </a:rPr>
              <a:t>OKULUMUZUN YENİ </a:t>
            </a:r>
            <a:r>
              <a:rPr lang="tr-TR" b="1" dirty="0">
                <a:solidFill>
                  <a:schemeClr val="bg1"/>
                </a:solidFill>
              </a:rPr>
              <a:t>HALİ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3348"/>
            <a:ext cx="8229600" cy="3819666"/>
          </a:xfrm>
        </p:spPr>
      </p:pic>
    </p:spTree>
    <p:extLst>
      <p:ext uri="{BB962C8B-B14F-4D97-AF65-F5344CB8AC3E}">
        <p14:creationId xmlns:p14="http://schemas.microsoft.com/office/powerpoint/2010/main" val="22994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4065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9" y="1600200"/>
            <a:ext cx="7430122" cy="4525963"/>
          </a:xfrm>
        </p:spPr>
      </p:pic>
    </p:spTree>
    <p:extLst>
      <p:ext uri="{BB962C8B-B14F-4D97-AF65-F5344CB8AC3E}">
        <p14:creationId xmlns:p14="http://schemas.microsoft.com/office/powerpoint/2010/main" val="1452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7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322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496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266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0057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487200"/>
              </p:ext>
            </p:extLst>
          </p:nvPr>
        </p:nvGraphicFramePr>
        <p:xfrm>
          <a:off x="899592" y="260648"/>
          <a:ext cx="7488830" cy="6470882"/>
        </p:xfrm>
        <a:graphic>
          <a:graphicData uri="http://schemas.openxmlformats.org/drawingml/2006/table">
            <a:tbl>
              <a:tblPr>
                <a:solidFill>
                  <a:srgbClr val="00B0F0"/>
                </a:solidFill>
                <a:tableStyleId>{5C22544A-7EE6-4342-B048-85BDC9FD1C3A}</a:tableStyleId>
              </a:tblPr>
              <a:tblGrid>
                <a:gridCol w="1415185"/>
                <a:gridCol w="799164"/>
                <a:gridCol w="799164"/>
                <a:gridCol w="799164"/>
                <a:gridCol w="799164"/>
                <a:gridCol w="799164"/>
                <a:gridCol w="799164"/>
                <a:gridCol w="1278661"/>
              </a:tblGrid>
              <a:tr h="32832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FF00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ÖĞRETMEN KADROMUZ</a:t>
                      </a:r>
                      <a:endParaRPr lang="tr-TR" sz="2400" b="1" i="0" u="none" strike="noStrike" dirty="0">
                        <a:solidFill>
                          <a:srgbClr val="FF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/>
                      </a:endParaRPr>
                    </a:p>
                  </a:txBody>
                  <a:tcPr marL="6070" marR="6070" marT="607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0400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ÖĞRETMEN DAĞILIM CETVELİ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Kadrolu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Görevlendirme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Ücretli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Toplam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52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Bayan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Bayan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Bayan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İdareci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 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 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 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9363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İHL Meslek Dersleri / Arapça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 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 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 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5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9363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Din Kültürü ve Ahlak Bilgisi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Edebiyat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Türkçe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2441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Matematik / İlköğretim Matematik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2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Tarih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Coğrafya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Sosyal Bilgiler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Fizik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Kimya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Biyoloji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Fen Bilgisi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Yabancı Dil (İngilizce)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Felsefe Grubu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Beden Eğitimi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Resim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Müzik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--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Bilişim Teknolojileri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Rehber Öğretmen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2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7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600" b="1" u="none" strike="noStrike" dirty="0">
                          <a:effectLst/>
                        </a:rPr>
                        <a:t>TOPLAM 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28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5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36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576742"/>
              </p:ext>
            </p:extLst>
          </p:nvPr>
        </p:nvGraphicFramePr>
        <p:xfrm>
          <a:off x="886691" y="620688"/>
          <a:ext cx="7453745" cy="6126476"/>
        </p:xfrm>
        <a:graphic>
          <a:graphicData uri="http://schemas.openxmlformats.org/drawingml/2006/table">
            <a:tbl>
              <a:tblPr/>
              <a:tblGrid>
                <a:gridCol w="7453745"/>
              </a:tblGrid>
              <a:tr h="6126476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147896"/>
              </p:ext>
            </p:extLst>
          </p:nvPr>
        </p:nvGraphicFramePr>
        <p:xfrm>
          <a:off x="899592" y="116632"/>
          <a:ext cx="7488830" cy="6649832"/>
        </p:xfrm>
        <a:graphic>
          <a:graphicData uri="http://schemas.openxmlformats.org/drawingml/2006/table">
            <a:tbl>
              <a:tblPr>
                <a:solidFill>
                  <a:srgbClr val="00B0F0"/>
                </a:solidFill>
                <a:tableStyleId>{5C22544A-7EE6-4342-B048-85BDC9FD1C3A}</a:tableStyleId>
              </a:tblPr>
              <a:tblGrid>
                <a:gridCol w="1415185"/>
                <a:gridCol w="799164"/>
                <a:gridCol w="799164"/>
                <a:gridCol w="799164"/>
                <a:gridCol w="799164"/>
                <a:gridCol w="799164"/>
                <a:gridCol w="799164"/>
                <a:gridCol w="1278661"/>
              </a:tblGrid>
              <a:tr h="28803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FF00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ÖĞRETMEN KADROMUZ</a:t>
                      </a:r>
                      <a:endParaRPr lang="tr-TR" sz="2400" b="1" i="0" u="none" strike="noStrike" dirty="0">
                        <a:solidFill>
                          <a:srgbClr val="FF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/>
                      </a:endParaRPr>
                    </a:p>
                  </a:txBody>
                  <a:tcPr marL="6070" marR="6070" marT="607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0400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ÖĞRETMEN DAĞILIM CETVELİ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Kadrolu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Görevlendirme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Ücretli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Toplam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52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Bayan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Bayan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Bayan </a:t>
                      </a:r>
                      <a:endParaRPr lang="tr-T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İdareci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 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 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 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9363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İHL Meslek Dersleri / Arapça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 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 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9363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Din Kültürü ve Ahlak Bilgisi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 smtClean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 smtClean="0">
                          <a:effectLst/>
                        </a:rPr>
                        <a:t>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Edebiyat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 smtClean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Türkçe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2441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Matematik / İlköğretim Matematik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Tarih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Coğrafya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 smtClean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1492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Sosyal Bilgiler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 smtClean="0">
                          <a:effectLst/>
                        </a:rPr>
                        <a:t>--</a:t>
                      </a:r>
                      <a:endParaRPr lang="tr-T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Fizik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Kimya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1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Biyoloji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Fen Bilgisi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Yabancı Dil (İngilizce)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Felsefe Grubu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Beden Eğitimi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Resim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Müzik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Bilişim Teknolojileri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38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Rehber Öğretmen 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 smtClean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effectLst/>
                        </a:rPr>
                        <a:t>--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 dirty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740"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600" b="1" u="none" strike="noStrike" dirty="0">
                          <a:effectLst/>
                        </a:rPr>
                        <a:t>TOPLAM 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72840" marT="60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u="none" strike="noStrike" dirty="0" smtClean="0">
                          <a:effectLst/>
                        </a:rPr>
                        <a:t>33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6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634082"/>
          </a:xfr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OKULUN FİZİKİ YAPISI</a:t>
            </a:r>
            <a:endParaRPr lang="tr-T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322840"/>
              </p:ext>
            </p:extLst>
          </p:nvPr>
        </p:nvGraphicFramePr>
        <p:xfrm>
          <a:off x="323528" y="980718"/>
          <a:ext cx="8640960" cy="551257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67778"/>
                <a:gridCol w="5373182"/>
              </a:tblGrid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Binanın Özellikleri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Tek</a:t>
                      </a:r>
                      <a:r>
                        <a:rPr lang="tr-TR" sz="1400" u="none" strike="noStrike" baseline="0" dirty="0" smtClean="0">
                          <a:effectLst/>
                        </a:rPr>
                        <a:t>  Blok 3 Kat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02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Binanın Mülkiyeti  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Güneysu</a:t>
                      </a:r>
                      <a:r>
                        <a:rPr lang="tr-TR" sz="1400" u="none" strike="noStrike" baseline="0" dirty="0" smtClean="0">
                          <a:effectLst/>
                        </a:rPr>
                        <a:t> İlim Öğrenenlere Yardım Vakfı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Binanın Yerleştiği Alan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 smtClean="0">
                          <a:effectLst/>
                        </a:rPr>
                        <a:t>828  M</a:t>
                      </a:r>
                      <a:r>
                        <a:rPr lang="tr-TR" sz="1400" u="none" strike="noStrike" baseline="30000" dirty="0" smtClean="0">
                          <a:effectLst/>
                        </a:rPr>
                        <a:t>2</a:t>
                      </a:r>
                      <a:endParaRPr lang="tr-TR" sz="1400" b="1" i="0" u="none" strike="noStrike" dirty="0" smtClean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Bahçe Alanı 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3000 </a:t>
                      </a:r>
                      <a:r>
                        <a:rPr lang="tr-TR" sz="1400" u="none" strike="noStrike" dirty="0">
                          <a:effectLst/>
                        </a:rPr>
                        <a:t>M</a:t>
                      </a:r>
                      <a:r>
                        <a:rPr lang="tr-TR" sz="1400" u="none" strike="noStrike" baseline="30000" dirty="0">
                          <a:effectLst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Müdür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Müdür Baş </a:t>
                      </a:r>
                      <a:r>
                        <a:rPr lang="tr-TR" sz="1400" u="none" strike="noStrike" dirty="0" err="1">
                          <a:effectLst/>
                        </a:rPr>
                        <a:t>Yard.Odası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Müdür Yardımcısı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82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Memur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Muhasebe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--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Öğretmenler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 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Yardımcı Personel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Rehberlik ve </a:t>
                      </a:r>
                      <a:r>
                        <a:rPr lang="tr-TR" sz="1400" u="none" strike="noStrike" dirty="0" err="1">
                          <a:effectLst/>
                        </a:rPr>
                        <a:t>Pisk.Danış.Odası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Derslik Sayısı 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17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Bilişim Teknolojileri Sınıfı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Kimya-Biyoloji </a:t>
                      </a:r>
                      <a:r>
                        <a:rPr lang="tr-TR" sz="1400" u="none" strike="noStrike" dirty="0" err="1">
                          <a:effectLst/>
                        </a:rPr>
                        <a:t>Laboratuarı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Konferans Salonu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 (</a:t>
                      </a:r>
                      <a:r>
                        <a:rPr lang="tr-TR" sz="1400" u="none" strike="noStrike" dirty="0" smtClean="0">
                          <a:effectLst/>
                        </a:rPr>
                        <a:t>350 </a:t>
                      </a:r>
                      <a:r>
                        <a:rPr lang="tr-TR" sz="1400" u="none" strike="noStrike" dirty="0">
                          <a:effectLst/>
                        </a:rPr>
                        <a:t>koltuk)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Fotokopi ve Baskı Odası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Mescit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1(100 </a:t>
                      </a:r>
                      <a:r>
                        <a:rPr lang="tr-TR" sz="1400" u="none" strike="noStrike" dirty="0">
                          <a:effectLst/>
                        </a:rPr>
                        <a:t>Kişilik)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WC – Lavabo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Yeterli sayıda (Öğretmen ve Öğrenci için)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Isınma Durumu 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Kaloriferli </a:t>
                      </a:r>
                      <a:r>
                        <a:rPr lang="tr-TR" sz="1400" u="none" strike="noStrike" dirty="0" smtClean="0">
                          <a:effectLst/>
                        </a:rPr>
                        <a:t>(Doğalgaz)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Aydınlatma Durumu 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Elektrik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Kanalizasyon Durumu   </a:t>
                      </a:r>
                      <a:endParaRPr lang="tr-TR" sz="14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</a:rPr>
                        <a:t>İlçe</a:t>
                      </a:r>
                      <a:r>
                        <a:rPr lang="tr-TR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tr-TR" sz="1400" u="none" strike="noStrike" dirty="0" smtClean="0">
                          <a:effectLst/>
                        </a:rPr>
                        <a:t> </a:t>
                      </a:r>
                      <a:r>
                        <a:rPr lang="tr-TR" sz="1400" u="none" strike="noStrike" dirty="0">
                          <a:effectLst/>
                        </a:rPr>
                        <a:t>Kanalizasyonuna Bağlı</a:t>
                      </a:r>
                      <a:endParaRPr lang="tr-TR" sz="14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8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Kütüphane</a:t>
                      </a:r>
                      <a:endParaRPr lang="tr-TR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080" marR="6080" marT="6081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1 </a:t>
                      </a:r>
                      <a:r>
                        <a:rPr lang="tr-TR" sz="1400" u="none" strike="noStrike" dirty="0" smtClean="0">
                          <a:effectLst/>
                        </a:rPr>
                        <a:t>(1000 </a:t>
                      </a:r>
                      <a:r>
                        <a:rPr lang="tr-TR" sz="1400" u="none" strike="noStrike" dirty="0">
                          <a:effectLst/>
                        </a:rPr>
                        <a:t>Kitaptan Fazla)</a:t>
                      </a:r>
                      <a:endParaRPr lang="tr-TR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4723" marR="6080" marT="608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13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tr-TR" sz="3600" dirty="0">
              <a:solidFill>
                <a:srgbClr val="0070C0"/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984610"/>
              </p:ext>
            </p:extLst>
          </p:nvPr>
        </p:nvGraphicFramePr>
        <p:xfrm>
          <a:off x="0" y="3"/>
          <a:ext cx="9108504" cy="681337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30491"/>
                <a:gridCol w="5778013"/>
              </a:tblGrid>
              <a:tr h="5304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PANSİYON</a:t>
                      </a:r>
                      <a:endParaRPr lang="tr-TR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Yeri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 smtClean="0">
                          <a:effectLst/>
                        </a:rPr>
                        <a:t>Okul</a:t>
                      </a:r>
                      <a:r>
                        <a:rPr lang="tr-TR" sz="1600" u="none" strike="noStrike" baseline="0" dirty="0" smtClean="0">
                          <a:effectLst/>
                        </a:rPr>
                        <a:t> binası yanı  bağımsız bina</a:t>
                      </a:r>
                      <a:endParaRPr lang="da-DK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Öğrenci kapasitesi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 smtClean="0">
                          <a:effectLst/>
                        </a:rPr>
                        <a:t>72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Yatakhane sayısı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 smtClean="0">
                          <a:effectLst/>
                        </a:rPr>
                        <a:t>14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 err="1">
                          <a:effectLst/>
                        </a:rPr>
                        <a:t>Nöb</a:t>
                      </a:r>
                      <a:r>
                        <a:rPr lang="tr-TR" sz="2000" u="none" strike="noStrike" dirty="0">
                          <a:effectLst/>
                        </a:rPr>
                        <a:t>. </a:t>
                      </a:r>
                      <a:r>
                        <a:rPr lang="tr-TR" sz="2000" u="none" strike="noStrike" dirty="0" err="1">
                          <a:effectLst/>
                        </a:rPr>
                        <a:t>Öğr.Ve</a:t>
                      </a:r>
                      <a:r>
                        <a:rPr lang="tr-TR" sz="2000" u="none" strike="noStrike" dirty="0">
                          <a:effectLst/>
                        </a:rPr>
                        <a:t> Belletmen Odası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Depo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Etüt Salonu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0497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</a:rPr>
                        <a:t>Revir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0497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Banyo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 smtClean="0">
                          <a:effectLst/>
                        </a:rPr>
                        <a:t>15 </a:t>
                      </a:r>
                      <a:r>
                        <a:rPr lang="tr-TR" sz="1600" u="none" strike="noStrike" baseline="0" dirty="0" smtClean="0">
                          <a:effectLst/>
                        </a:rPr>
                        <a:t> her yatakhanede  banyo var ayriyeten 7 adet ortak kullanımda olan banyolar mevcuttur.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 smtClean="0">
                          <a:effectLst/>
                        </a:rPr>
                        <a:t>Sosyal etkinlik odası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WC – Lavabo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 smtClean="0">
                          <a:effectLst/>
                        </a:rPr>
                        <a:t>13 WC-19</a:t>
                      </a:r>
                      <a:r>
                        <a:rPr lang="tr-TR" sz="1600" u="none" strike="noStrike" baseline="0" dirty="0" smtClean="0">
                          <a:effectLst/>
                        </a:rPr>
                        <a:t> Lavabo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Mutfak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9733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Yemekhane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600" u="none" strike="noStrike" dirty="0">
                          <a:effectLst/>
                        </a:rPr>
                        <a:t>1 (Bir </a:t>
                      </a:r>
                      <a:r>
                        <a:rPr lang="nb-NO" sz="1600" u="none" strike="noStrike" dirty="0" smtClean="0">
                          <a:effectLst/>
                        </a:rPr>
                        <a:t>anda</a:t>
                      </a:r>
                      <a:r>
                        <a:rPr lang="tr-TR" sz="1600" u="none" strike="noStrike" dirty="0" smtClean="0">
                          <a:effectLst/>
                        </a:rPr>
                        <a:t>100</a:t>
                      </a:r>
                      <a:r>
                        <a:rPr lang="nb-NO" sz="1600" u="none" strike="noStrike" dirty="0" smtClean="0">
                          <a:effectLst/>
                        </a:rPr>
                        <a:t> </a:t>
                      </a:r>
                      <a:r>
                        <a:rPr lang="nb-NO" sz="1600" u="none" strike="noStrike" dirty="0">
                          <a:effectLst/>
                        </a:rPr>
                        <a:t>kişinin yemek yiyebileceği kapasitede)</a:t>
                      </a:r>
                      <a:endParaRPr lang="nb-NO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Kiler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568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Dinlenme Salonu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 smtClean="0">
                          <a:effectLst/>
                        </a:rPr>
                        <a:t>Televizyon </a:t>
                      </a:r>
                      <a:r>
                        <a:rPr lang="tr-TR" sz="1600" u="none" strike="noStrike" dirty="0">
                          <a:effectLst/>
                        </a:rPr>
                        <a:t>-Çay </a:t>
                      </a:r>
                      <a:r>
                        <a:rPr lang="tr-TR" sz="1600" u="none" strike="noStrike" dirty="0" smtClean="0">
                          <a:effectLst/>
                        </a:rPr>
                        <a:t>Salonu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77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Isınma Durumu 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Kaloriferli </a:t>
                      </a:r>
                      <a:r>
                        <a:rPr lang="tr-TR" sz="1600" u="none" strike="noStrike" dirty="0" smtClean="0">
                          <a:effectLst/>
                        </a:rPr>
                        <a:t>(Doğalgaz)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9786"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 dirty="0">
                          <a:effectLst/>
                        </a:rPr>
                        <a:t>Aydınlatma durumu </a:t>
                      </a:r>
                      <a:endParaRPr lang="tr-TR" sz="2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8565" marR="8565" marT="856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Elektrik</a:t>
                      </a:r>
                      <a:endParaRPr lang="tr-TR" sz="16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/>
                      </a:endParaRPr>
                    </a:p>
                  </a:txBody>
                  <a:tcPr marL="77085" marR="8565" marT="856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2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ÖNCEKİ YILLARA AİT ETKİNLİKLERİMİZ</a:t>
            </a:r>
            <a:endParaRPr lang="tr-TR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411609042"/>
              </p:ext>
            </p:extLst>
          </p:nvPr>
        </p:nvGraphicFramePr>
        <p:xfrm>
          <a:off x="1115616" y="1340768"/>
          <a:ext cx="712879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okul\Desktop\faaliyet resimleri\bilsem gezisi\IMG-20190508-WA00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0465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F:\YENİ TANITIM\2015-2016\8 programlar ve kariyer günleri\AŞURE GÜNÜ 23.10.2015\Resim Aşure Günü\26101237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kul\Desktop\faaliyet resimleri\bilsem gezisi\IMG-20190508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ul\Desktop\faaliyet resimleri\bilsem gezisi\IMG-20190508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624"/>
            <a:ext cx="597666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5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04056"/>
          </a:xfrm>
          <a:solidFill>
            <a:srgbClr val="0070C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lvl="0"/>
            <a:r>
              <a:rPr lang="tr-TR" sz="2400" dirty="0" smtClean="0">
                <a:solidFill>
                  <a:srgbClr val="FF0000"/>
                </a:solidFill>
              </a:rPr>
              <a:t>ÜNİVERSİTE GEZİLERİMİZ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okul\Desktop\faaliyet resimleri\erzurum gezisi\IMG-20190429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5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6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ul\Desktop\faaliyet resimleri\erzurum gezisi\IMG-20190429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878497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Öğrencilerin</a:t>
            </a:r>
            <a:r>
              <a:rPr lang="tr-TR" sz="2400" b="1" dirty="0" smtClean="0"/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Ödüllendirilmesi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29-03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3000"/>
            <a:ext cx="7448550" cy="5429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6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C:\Users\CasperPc\Desktop\İLHAN\1\RENK\2015-2016\okul fotoları\20160111_082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104812654"/>
              </p:ext>
            </p:extLst>
          </p:nvPr>
        </p:nvGraphicFramePr>
        <p:xfrm>
          <a:off x="457200" y="274638"/>
          <a:ext cx="8229600" cy="706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9282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2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G:\RENK\GÜNEYSU REHBERLİK\SAMSUN GEZİ\DSCN6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48"/>
            <a:ext cx="9137935" cy="6853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9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720255580"/>
              </p:ext>
            </p:extLst>
          </p:nvPr>
        </p:nvGraphicFramePr>
        <p:xfrm>
          <a:off x="457200" y="274638"/>
          <a:ext cx="82296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G:\RENK\Ana okulu\site\142529744194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EİHL\Desktop\OSMAN ERKAN KIZ ANADOLU İMAM HATİP LİSESİ İMAM HATİPLER İYİLİKTE YARIŞIYOR PROJELERİ\HAYVAN HAKLARI PROJESİ\RESİM DOSYASI\IMG-20180227-WA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708472" cy="63579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290"/>
            <a:ext cx="6709643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0"/>
            <a:ext cx="864399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7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2088"/>
            <a:ext cx="8640000" cy="61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oekaihl.meb.k12.tr/meb_iys_dosyalar/53/06/269633/resimler/2019_05/k_10112932_IMG_14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10-05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07-05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07-05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03-05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1780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goekaihl.meb.k12.tr/meb_iys_dosyalar/53/06/269633/resimler/2019_05/03110515_IMG_1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21400"/>
            <a:ext cx="8640000" cy="64152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goekaihl.meb.k12.tr/meb_iys_dosyalar/53/06/269633/resimler/2019_03/k_13094117_IMG_02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1780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13-03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21400"/>
            <a:ext cx="8640000" cy="64152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29-03-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0000" cy="61204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1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goekaihl.meb.k12.tr/meb_iys_dosyalar/53/06/269633/resimler/2018_12/k_19125821_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409" y="369000"/>
            <a:ext cx="8233183" cy="612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07-12-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550800"/>
            <a:ext cx="8640000" cy="5756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goekaihl.meb.k12.tr/meb_iys_dosyalar/53/06/269633/resimler/2018_10/k_28020506_Kodlama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1780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oekaihl.meb.k12.tr/meb_iys_dosyalar/53/06/269633/resimler/2018_10/k_25143046_Rize_kitap_FuarY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1780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goekaihl.meb.k12.tr/meb_iys_dosyalar/53/06/269633/resimler/2018_05/k_17082714_Sahilde_KahvaltY_2918_ManY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1780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://goekaihl.meb.k12.tr/meb_iys_dosyalar/53/06/269633/resimler/2018_05/k_16123706_Canakkkale_Gezisi_2018_ManY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00" y="217800"/>
            <a:ext cx="8640000" cy="6422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FF0000"/>
                </a:solidFill>
              </a:rPr>
              <a:t>YENİ YILA AİT ETKİNLİKLERİMİZ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ğraf açıklaması y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4672608" cy="66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95536" y="188640"/>
            <a:ext cx="3312368" cy="31700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dirty="0" smtClean="0">
                <a:solidFill>
                  <a:schemeClr val="bg1"/>
                </a:solidFill>
              </a:rPr>
              <a:t>OKULUMUZ EDEBİYAT BÜLTENİ GÜLİSTAN</a:t>
            </a:r>
          </a:p>
        </p:txBody>
      </p:sp>
    </p:spTree>
    <p:extLst>
      <p:ext uri="{BB962C8B-B14F-4D97-AF65-F5344CB8AC3E}">
        <p14:creationId xmlns:p14="http://schemas.microsoft.com/office/powerpoint/2010/main" val="267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örüntünün olası içeriği: açık h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48609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örüntünün olası içeriği: bir veya daha fazla kiş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39"/>
            <a:ext cx="4504655" cy="64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0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ğraf açıklaması y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648671" cy="66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örüntünün olası içeriği: yaz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608512" cy="658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örüntünün olası içeriği: 1 kiş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24"/>
            <a:ext cx="4680520" cy="66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214290"/>
            <a:ext cx="8643998" cy="6429420"/>
          </a:xfrm>
        </p:spPr>
        <p:txBody>
          <a:bodyPr>
            <a:normAutofit lnSpcReduction="10000"/>
          </a:bodyPr>
          <a:lstStyle/>
          <a:p>
            <a:r>
              <a:rPr lang="tr-TR" sz="3500" b="1" dirty="0" smtClean="0"/>
              <a:t>Okulumuzun temel amacı öğrencilerimizin okulu sevmelerini, kendilerini okula ait hissetmelerini sağlamaktır.</a:t>
            </a:r>
          </a:p>
          <a:p>
            <a:endParaRPr lang="tr-TR" dirty="0" smtClean="0"/>
          </a:p>
          <a:p>
            <a:r>
              <a:rPr lang="tr-TR" sz="3600" b="1" dirty="0" smtClean="0"/>
              <a:t>Sizleri de aramızda görmekten mutluluk duyarız.</a:t>
            </a:r>
          </a:p>
          <a:p>
            <a:r>
              <a:rPr lang="tr-TR" sz="3600" dirty="0" err="1" smtClean="0"/>
              <a:t>twitter</a:t>
            </a:r>
            <a:r>
              <a:rPr lang="tr-TR" sz="3600" dirty="0" smtClean="0"/>
              <a:t> adresimiz:@GneysuOsmanErk1</a:t>
            </a:r>
            <a:endParaRPr lang="tr-TR" sz="3600" b="1" dirty="0" smtClean="0"/>
          </a:p>
          <a:p>
            <a:r>
              <a:rPr lang="tr-TR" b="1" dirty="0" smtClean="0"/>
              <a:t>https://www.instagram.com/goekaihl/</a:t>
            </a:r>
          </a:p>
          <a:p>
            <a:r>
              <a:rPr lang="tr-TR" b="1" dirty="0" smtClean="0"/>
              <a:t>https</a:t>
            </a:r>
            <a:r>
              <a:rPr lang="tr-TR" b="1" dirty="0"/>
              <a:t>://www.facebook.com/guneysuosmanerkankizanadoluimamhatiplisesi/</a:t>
            </a:r>
            <a:endParaRPr lang="tr-TR" b="1" dirty="0" smtClean="0"/>
          </a:p>
          <a:p>
            <a:r>
              <a:rPr lang="tr-TR" dirty="0" smtClean="0"/>
              <a:t>WEB :</a:t>
            </a:r>
            <a:r>
              <a:rPr lang="tr-TR" dirty="0" smtClean="0">
                <a:hlinkClick r:id="rId2"/>
              </a:rPr>
              <a:t>http://goekaihl.meb.k12.tr</a:t>
            </a:r>
            <a:endParaRPr lang="tr-TR" dirty="0" smtClean="0"/>
          </a:p>
          <a:p>
            <a:r>
              <a:rPr lang="tr-TR" dirty="0" smtClean="0"/>
              <a:t>Telefon :04643441378</a:t>
            </a:r>
            <a:endParaRPr lang="tr-T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1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6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7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674</Words>
  <Application>Microsoft Office PowerPoint</Application>
  <PresentationFormat>Ekran Gösterisi (4:3)</PresentationFormat>
  <Paragraphs>455</Paragraphs>
  <Slides>63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63</vt:i4>
      </vt:variant>
    </vt:vector>
  </HeadingPairs>
  <TitlesOfParts>
    <vt:vector size="68" baseType="lpstr">
      <vt:lpstr>Arial</vt:lpstr>
      <vt:lpstr>Calibri</vt:lpstr>
      <vt:lpstr>Times New Roman</vt:lpstr>
      <vt:lpstr>Ofis Teması</vt:lpstr>
      <vt:lpstr>1_Ofis Teması</vt:lpstr>
      <vt:lpstr>OSMAN ERKAN KIZ ANADOLU İMAM HATİP LİSESİ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  <vt:lpstr>KONFERANS SALONU</vt:lpstr>
      <vt:lpstr>PowerPoint Sunusu</vt:lpstr>
      <vt:lpstr>PowerPoint Sunusu</vt:lpstr>
      <vt:lpstr> OKULUMUZUN YENİ HALİ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OKULUN FİZİKİ YAPISI</vt:lpstr>
      <vt:lpstr> </vt:lpstr>
      <vt:lpstr>ÖNCEKİ YILLARA AİT ETKİNLİKLERİMİZ</vt:lpstr>
      <vt:lpstr>PowerPoint Sunusu</vt:lpstr>
      <vt:lpstr>PowerPoint Sunusu</vt:lpstr>
      <vt:lpstr>ÜNİVERSİTE GEZİLERİMİZ</vt:lpstr>
      <vt:lpstr>PowerPoint Sunusu</vt:lpstr>
      <vt:lpstr>Öğrencilerin Ödüllendirilmesi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İLHAN</dc:creator>
  <cp:lastModifiedBy>Guest</cp:lastModifiedBy>
  <cp:revision>182</cp:revision>
  <dcterms:created xsi:type="dcterms:W3CDTF">2015-05-04T17:51:10Z</dcterms:created>
  <dcterms:modified xsi:type="dcterms:W3CDTF">2020-05-14T16:01:56Z</dcterms:modified>
</cp:coreProperties>
</file>